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7"/>
  </p:notesMasterIdLst>
  <p:sldIdLst>
    <p:sldId id="272" r:id="rId2"/>
    <p:sldId id="273" r:id="rId3"/>
    <p:sldId id="274" r:id="rId4"/>
    <p:sldId id="275" r:id="rId5"/>
    <p:sldId id="276" r:id="rId6"/>
    <p:sldId id="277" r:id="rId7"/>
    <p:sldId id="278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70" r:id="rId16"/>
  </p:sldIdLst>
  <p:sldSz cx="9144000" cy="6858000" type="screen4x3"/>
  <p:notesSz cx="6858000" cy="9144000"/>
  <p:embeddedFontLst>
    <p:embeddedFont>
      <p:font typeface="나눔명조" panose="020B0600000101010101" charset="-127"/>
      <p:regular r:id="rId18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나눔고딕" panose="020B0600000101010101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72B2"/>
    <a:srgbClr val="FFCB5C"/>
    <a:srgbClr val="2587A7"/>
    <a:srgbClr val="FFA12D"/>
    <a:srgbClr val="333333"/>
    <a:srgbClr val="00649B"/>
    <a:srgbClr val="BCEAF3"/>
    <a:srgbClr val="0089BA"/>
    <a:srgbClr val="0E75AB"/>
    <a:srgbClr val="2E75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14" autoAdjust="0"/>
    <p:restoredTop sz="92421" autoAdjust="0"/>
  </p:normalViewPr>
  <p:slideViewPr>
    <p:cSldViewPr>
      <p:cViewPr varScale="1">
        <p:scale>
          <a:sx n="112" d="100"/>
          <a:sy n="112" d="100"/>
        </p:scale>
        <p:origin x="-109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-156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3F2FA-8781-47C7-B452-7C519A02B941}" type="datetimeFigureOut">
              <a:rPr lang="ko-KR" altLang="en-US" smtClean="0"/>
              <a:pPr/>
              <a:t>2015-06-29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B6E107-65AC-4A00-ADEB-3885E14FC7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737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FA92A4-CDC8-4E8D-88BE-513E82899E7F}" type="slidenum">
              <a:rPr lang="ko-KR" altLang="en-US" smtClean="0">
                <a:ea typeface="굴림" charset="-127"/>
              </a:rPr>
              <a:pPr/>
              <a:t>15</a:t>
            </a:fld>
            <a:endParaRPr lang="en-US" altLang="ko-KR" smtClean="0">
              <a:ea typeface="굴림" charset="-127"/>
            </a:endParaRPr>
          </a:p>
        </p:txBody>
      </p:sp>
      <p:sp>
        <p:nvSpPr>
          <p:cNvPr id="12291" name="Rectangle 7"/>
          <p:cNvSpPr txBox="1">
            <a:spLocks noGrp="1" noChangeArrowheads="1"/>
          </p:cNvSpPr>
          <p:nvPr/>
        </p:nvSpPr>
        <p:spPr bwMode="auto">
          <a:xfrm>
            <a:off x="3886308" y="8686429"/>
            <a:ext cx="2971692" cy="457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7610FDB-3144-4098-901C-666A910DEDCA}" type="slidenum">
              <a:rPr lang="ko-KR" altLang="en-US" sz="1200">
                <a:ea typeface="굴림" charset="-127"/>
              </a:rPr>
              <a:pPr algn="r"/>
              <a:t>15</a:t>
            </a:fld>
            <a:endParaRPr lang="en-US" altLang="ko-KR" sz="1200">
              <a:ea typeface="굴림" charset="-127"/>
            </a:endParaRPr>
          </a:p>
        </p:txBody>
      </p:sp>
      <p:sp>
        <p:nvSpPr>
          <p:cNvPr id="122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4213"/>
            <a:ext cx="4573588" cy="3430587"/>
          </a:xfrm>
          <a:ln/>
        </p:spPr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616" y="4343215"/>
            <a:ext cx="5028769" cy="4116651"/>
          </a:xfrm>
          <a:noFill/>
          <a:ln/>
        </p:spPr>
        <p:txBody>
          <a:bodyPr/>
          <a:lstStyle/>
          <a:p>
            <a:pPr eaLnBrk="1" hangingPunct="1"/>
            <a:endParaRPr lang="ko-KR" altLang="en-US" smtClean="0">
              <a:ea typeface="굴림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323528" y="332656"/>
            <a:ext cx="8496944" cy="4779959"/>
          </a:xfrm>
          <a:prstGeom prst="rect">
            <a:avLst/>
          </a:prstGeom>
          <a:solidFill>
            <a:srgbClr val="397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1700808"/>
            <a:ext cx="8031428" cy="553998"/>
          </a:xfrm>
        </p:spPr>
        <p:txBody>
          <a:bodyPr anchor="b" anchorCtr="0"/>
          <a:lstStyle>
            <a:lvl1pPr algn="r">
              <a:lnSpc>
                <a:spcPct val="9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1063" y="2776622"/>
            <a:ext cx="7690116" cy="360099"/>
          </a:xfrm>
          <a:noFill/>
          <a:ln>
            <a:noFill/>
          </a:ln>
          <a:effectLst/>
        </p:spPr>
        <p:txBody>
          <a:bodyPr/>
          <a:lstStyle>
            <a:lvl1pPr marL="0" indent="0" algn="r">
              <a:lnSpc>
                <a:spcPct val="13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  <a:effectLst/>
                <a:latin typeface="나눔명조" pitchFamily="18" charset="-127"/>
                <a:ea typeface="나눔명조" pitchFamily="18" charset="-127"/>
              </a:defRPr>
            </a:lvl1pPr>
            <a:lvl2pPr marL="457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 smtClean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EDE7B8F-DEDB-4942-838C-C31E833B8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단원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323528" y="1446515"/>
            <a:ext cx="8496944" cy="1008111"/>
          </a:xfrm>
          <a:prstGeom prst="rect">
            <a:avLst/>
          </a:prstGeom>
          <a:solidFill>
            <a:srgbClr val="397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28DC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749" y="1697272"/>
            <a:ext cx="8031428" cy="503635"/>
          </a:xfrm>
        </p:spPr>
        <p:txBody>
          <a:bodyPr anchor="b" anchorCtr="0"/>
          <a:lstStyle>
            <a:lvl1pPr algn="ctr">
              <a:lnSpc>
                <a:spcPct val="9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6" name="텍스트 개체 틀 2"/>
          <p:cNvSpPr>
            <a:spLocks noGrp="1"/>
          </p:cNvSpPr>
          <p:nvPr>
            <p:ph type="body" idx="1"/>
          </p:nvPr>
        </p:nvSpPr>
        <p:spPr>
          <a:xfrm>
            <a:off x="899592" y="2929529"/>
            <a:ext cx="7416824" cy="2083647"/>
          </a:xfrm>
          <a:noFill/>
          <a:ln>
            <a:noFill/>
          </a:ln>
        </p:spPr>
        <p:txBody>
          <a:bodyPr/>
          <a:lstStyle>
            <a:lvl1pPr>
              <a:lnSpc>
                <a:spcPct val="150000"/>
              </a:lnSpc>
              <a:defRPr sz="2000">
                <a:solidFill>
                  <a:srgbClr val="1D314E"/>
                </a:solidFill>
                <a:latin typeface="나눔명조" pitchFamily="18" charset="-127"/>
                <a:ea typeface="나눔명조" pitchFamily="18" charset="-127"/>
              </a:defRPr>
            </a:lvl1pPr>
            <a:lvl2pPr>
              <a:lnSpc>
                <a:spcPct val="150000"/>
              </a:lnSpc>
              <a:defRPr sz="1800">
                <a:solidFill>
                  <a:srgbClr val="1D314E"/>
                </a:solidFill>
                <a:latin typeface="나눔명조" pitchFamily="18" charset="-127"/>
                <a:ea typeface="나눔명조" pitchFamily="18" charset="-127"/>
              </a:defRPr>
            </a:lvl2pPr>
            <a:lvl3pPr>
              <a:lnSpc>
                <a:spcPct val="150000"/>
              </a:lnSpc>
              <a:defRPr sz="1600">
                <a:solidFill>
                  <a:srgbClr val="1D314E"/>
                </a:solidFill>
                <a:latin typeface="나눔명조" pitchFamily="18" charset="-127"/>
                <a:ea typeface="나눔명조" pitchFamily="18" charset="-127"/>
              </a:defRPr>
            </a:lvl3pPr>
            <a:lvl4pPr>
              <a:lnSpc>
                <a:spcPct val="150000"/>
              </a:lnSpc>
              <a:defRPr sz="1400">
                <a:solidFill>
                  <a:srgbClr val="1D314E"/>
                </a:solidFill>
                <a:latin typeface="나눔명조" pitchFamily="18" charset="-127"/>
                <a:ea typeface="나눔명조" pitchFamily="18" charset="-127"/>
              </a:defRPr>
            </a:lvl4pPr>
            <a:lvl5pPr>
              <a:lnSpc>
                <a:spcPct val="150000"/>
              </a:lnSpc>
              <a:defRPr sz="1100">
                <a:solidFill>
                  <a:srgbClr val="1D314E"/>
                </a:solidFill>
                <a:latin typeface="나눔명조" pitchFamily="18" charset="-127"/>
                <a:ea typeface="나눔명조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EDE7B8F-DEDB-4942-838C-C31E833B8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FF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582488" y="621648"/>
            <a:ext cx="8382000" cy="3949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EDE7B8F-DEDB-4942-838C-C31E833B8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323528" y="332657"/>
            <a:ext cx="8496944" cy="100811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582488" y="630786"/>
            <a:ext cx="8382000" cy="3949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2800">
                <a:solidFill>
                  <a:srgbClr val="3972B2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EDE7B8F-DEDB-4942-838C-C31E833B8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4970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397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89BA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0480" y="630786"/>
            <a:ext cx="8382000" cy="387798"/>
          </a:xfr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552" y="1599646"/>
            <a:ext cx="8064896" cy="4565658"/>
          </a:xfrm>
          <a:noFill/>
          <a:ln>
            <a:noFill/>
          </a:ln>
        </p:spPr>
        <p:txBody>
          <a:bodyPr/>
          <a:lstStyle>
            <a:lvl1pPr>
              <a:defRPr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BDD28E0-6CFA-4336-9833-95F4AA2980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572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EDE7B8F-DEDB-4942-838C-C31E833B8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1424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9833" y="398823"/>
            <a:ext cx="8382000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865" y="1428733"/>
            <a:ext cx="7884575" cy="46368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vert="horz" wrap="square" lIns="0" tIns="0" rIns="0" bIns="0" rtlCol="0">
            <a:sp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둘째 수준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넷째 수준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BDD28E0-6CFA-4336-9833-95F4AA2980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8" r:id="rId4"/>
    <p:sldLayoutId id="2147483667" r:id="rId5"/>
    <p:sldLayoutId id="2147483669" r:id="rId6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281" rtl="0" eaLnBrk="1" latinLnBrk="1" hangingPunct="1">
        <a:lnSpc>
          <a:spcPct val="90000"/>
        </a:lnSpc>
        <a:spcBef>
          <a:spcPct val="0"/>
        </a:spcBef>
        <a:buNone/>
        <a:defRPr lang="en-US" sz="4400" b="1" kern="1200" cap="none" spc="-125" baseline="0" dirty="0" smtClean="0">
          <a:ln w="3175">
            <a:noFill/>
          </a:ln>
          <a:solidFill>
            <a:srgbClr val="1D314E"/>
          </a:solidFill>
          <a:effectLst/>
          <a:latin typeface="나눔명조" pitchFamily="18" charset="-127"/>
          <a:ea typeface="나눔명조" pitchFamily="18" charset="-127"/>
          <a:cs typeface="Arial" charset="0"/>
        </a:defRPr>
      </a:lvl1pPr>
    </p:titleStyle>
    <p:bodyStyle>
      <a:lvl1pPr marL="289682" indent="-289682" algn="l" defTabSz="914281" rtl="0" eaLnBrk="1" latinLnBrk="1" hangingPunct="1">
        <a:lnSpc>
          <a:spcPct val="100000"/>
        </a:lnSpc>
        <a:spcBef>
          <a:spcPct val="20000"/>
        </a:spcBef>
        <a:buFont typeface="Arial" pitchFamily="34" charset="0"/>
        <a:buNone/>
        <a:defRPr sz="2000" b="1" kern="1200" baseline="0">
          <a:solidFill>
            <a:srgbClr val="3D3C3E"/>
          </a:solidFill>
          <a:latin typeface="나눔고딕" pitchFamily="50" charset="-127"/>
          <a:ea typeface="나눔고딕" pitchFamily="50" charset="-127"/>
          <a:cs typeface="+mn-cs"/>
        </a:defRPr>
      </a:lvl1pPr>
      <a:lvl2pPr marL="519839" indent="-230157" algn="l" defTabSz="914281" rtl="0" eaLnBrk="1" latinLnBrk="1" hangingPunct="1">
        <a:lnSpc>
          <a:spcPct val="100000"/>
        </a:lnSpc>
        <a:spcBef>
          <a:spcPct val="20000"/>
        </a:spcBef>
        <a:buFont typeface="Arial" pitchFamily="34" charset="0"/>
        <a:buNone/>
        <a:defRPr sz="1800" kern="1200">
          <a:solidFill>
            <a:srgbClr val="3D3C3E"/>
          </a:solidFill>
          <a:latin typeface="나눔고딕" pitchFamily="50" charset="-127"/>
          <a:ea typeface="나눔고딕" pitchFamily="50" charset="-127"/>
          <a:cs typeface="+mn-cs"/>
        </a:defRPr>
      </a:lvl2pPr>
      <a:lvl3pPr marL="712961" indent="-193122" algn="l" defTabSz="914281" rtl="0" eaLnBrk="1" latinLnBrk="1" hangingPunct="1">
        <a:lnSpc>
          <a:spcPct val="100000"/>
        </a:lnSpc>
        <a:spcBef>
          <a:spcPct val="20000"/>
        </a:spcBef>
        <a:buFont typeface="Arial" pitchFamily="34" charset="0"/>
        <a:buNone/>
        <a:defRPr sz="1600" kern="1200" baseline="0">
          <a:solidFill>
            <a:srgbClr val="3D3C3E"/>
          </a:solidFill>
          <a:latin typeface="나눔고딕" pitchFamily="50" charset="-127"/>
          <a:ea typeface="나눔고딕" pitchFamily="50" charset="-127"/>
          <a:cs typeface="+mn-cs"/>
        </a:defRPr>
      </a:lvl3pPr>
      <a:lvl4pPr marL="955022" indent="-242062" algn="l" defTabSz="914281" rtl="0" eaLnBrk="1" latinLnBrk="1" hangingPunct="1">
        <a:lnSpc>
          <a:spcPct val="100000"/>
        </a:lnSpc>
        <a:spcBef>
          <a:spcPct val="20000"/>
        </a:spcBef>
        <a:buFont typeface="Arial" pitchFamily="34" charset="0"/>
        <a:buNone/>
        <a:defRPr sz="1400" kern="1200">
          <a:solidFill>
            <a:srgbClr val="3D3C3E"/>
          </a:solidFill>
          <a:latin typeface="나눔고딕" pitchFamily="50" charset="-127"/>
          <a:ea typeface="나눔고딕" pitchFamily="50" charset="-127"/>
          <a:cs typeface="+mn-cs"/>
        </a:defRPr>
      </a:lvl4pPr>
      <a:lvl5pPr marL="1185178" indent="-230157" algn="l" defTabSz="914281" rtl="0" eaLnBrk="1" latinLnBrk="1" hangingPunct="1">
        <a:lnSpc>
          <a:spcPct val="100000"/>
        </a:lnSpc>
        <a:spcBef>
          <a:spcPct val="20000"/>
        </a:spcBef>
        <a:buFont typeface="Arial" pitchFamily="34" charset="0"/>
        <a:buNone/>
        <a:defRPr sz="1100" kern="1200">
          <a:solidFill>
            <a:srgbClr val="3D3C3E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273" indent="-228570" algn="l" defTabSz="914281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13" indent="-228570" algn="l" defTabSz="914281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55" indent="-228570" algn="l" defTabSz="914281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96" indent="-228570" algn="l" defTabSz="914281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0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1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1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62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04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43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84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25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첫째마당 </a:t>
            </a:r>
            <a:r>
              <a:rPr lang="en-US" altLang="ko-KR"/>
              <a:t>HTML5</a:t>
            </a:r>
            <a:r>
              <a:rPr lang="ko-KR" altLang="en-US"/>
              <a:t>와 </a:t>
            </a:r>
            <a:r>
              <a:rPr lang="en-US" altLang="ko-KR"/>
              <a:t>CSS3 </a:t>
            </a:r>
            <a:r>
              <a:rPr lang="ko-KR" altLang="en-US"/>
              <a:t>기본기 익히기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23528" y="6309320"/>
            <a:ext cx="2049279" cy="3724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lvl="1">
              <a:lnSpc>
                <a:spcPct val="13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</a:rPr>
              <a:t>저작권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en-US" altLang="ko-KR" sz="1400" dirty="0">
                <a:solidFill>
                  <a:schemeClr val="bg1"/>
                </a:solidFill>
              </a:rPr>
              <a:t>HMAPS.net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08264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[</a:t>
            </a:r>
            <a:r>
              <a:rPr lang="ko-KR" altLang="en-US" dirty="0" err="1"/>
              <a:t>따라해</a:t>
            </a:r>
            <a:r>
              <a:rPr lang="ko-KR" altLang="en-US" dirty="0"/>
              <a:t> 보세요 </a:t>
            </a:r>
            <a:r>
              <a:rPr lang="en-US" altLang="ko-KR" dirty="0"/>
              <a:t>: </a:t>
            </a:r>
            <a:r>
              <a:rPr lang="ko-KR" altLang="en-US" dirty="0"/>
              <a:t>시작</a:t>
            </a:r>
            <a:r>
              <a:rPr lang="en-US" altLang="ko-KR" dirty="0"/>
              <a:t>] </a:t>
            </a:r>
            <a:r>
              <a:rPr lang="ko-KR" altLang="en-US" dirty="0"/>
              <a:t>세로</a:t>
            </a:r>
            <a:r>
              <a:rPr lang="en-US" altLang="ko-KR" dirty="0"/>
              <a:t>/</a:t>
            </a:r>
            <a:r>
              <a:rPr lang="ko-KR" altLang="en-US" dirty="0"/>
              <a:t>가로 모드에 맞추어 화면을 나타내는 방법 </a:t>
            </a:r>
            <a:r>
              <a:rPr lang="en-US" altLang="ko-KR" dirty="0"/>
              <a:t>(ex07-03)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049896" y="2311988"/>
            <a:ext cx="7044209" cy="3133236"/>
            <a:chOff x="1619672" y="2379165"/>
            <a:chExt cx="7044209" cy="3133236"/>
          </a:xfrm>
        </p:grpSpPr>
        <p:pic>
          <p:nvPicPr>
            <p:cNvPr id="4099" name="Picture 3" descr="C:\Users\andrew\Google 드라이브\04.개인Biz\09.웹앱개정\03장_08장\m07-0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2379165"/>
              <a:ext cx="2088232" cy="3132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andrew\Google 드라이브\04.개인Biz\09.웹앱개정\03장_08장\m07-06-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4028" y="2379165"/>
              <a:ext cx="4699853" cy="3133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438933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03. </a:t>
            </a:r>
            <a:r>
              <a:rPr lang="ko-KR" altLang="en-US"/>
              <a:t>여러 개의 열 레이아웃 만들기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552" y="3068960"/>
            <a:ext cx="8064896" cy="1469314"/>
          </a:xfrm>
        </p:spPr>
        <p:txBody>
          <a:bodyPr/>
          <a:lstStyle/>
          <a:p>
            <a:pPr lvl="0"/>
            <a:r>
              <a:rPr lang="ko-KR" altLang="en-US" dirty="0"/>
              <a:t>① 화면 설계단계에서 그룹을 나눔</a:t>
            </a:r>
          </a:p>
          <a:p>
            <a:pPr lvl="0"/>
            <a:r>
              <a:rPr lang="ko-KR" altLang="en-US" dirty="0"/>
              <a:t>② 그룹 중에서 한 행에 여러 개의 열이 있는 경우는 각각을 </a:t>
            </a:r>
            <a:r>
              <a:rPr lang="en-US" altLang="ko-KR" dirty="0"/>
              <a:t>Box(</a:t>
            </a:r>
            <a:r>
              <a:rPr lang="ko-KR" altLang="en-US" dirty="0"/>
              <a:t>상자</a:t>
            </a:r>
            <a:r>
              <a:rPr lang="en-US" altLang="ko-KR" dirty="0"/>
              <a:t>)</a:t>
            </a:r>
            <a:r>
              <a:rPr lang="ko-KR" altLang="en-US" dirty="0"/>
              <a:t>로 간주하여 </a:t>
            </a:r>
            <a:r>
              <a:rPr lang="en-US" altLang="ko-KR" dirty="0"/>
              <a:t>Float</a:t>
            </a:r>
            <a:r>
              <a:rPr lang="ko-KR" altLang="en-US" dirty="0"/>
              <a:t>을 지정</a:t>
            </a:r>
          </a:p>
          <a:p>
            <a:pPr lvl="0"/>
            <a:r>
              <a:rPr lang="ko-KR" altLang="en-US" dirty="0"/>
              <a:t>③ </a:t>
            </a:r>
            <a:r>
              <a:rPr lang="en-US" altLang="ko-KR" dirty="0"/>
              <a:t>Float </a:t>
            </a:r>
            <a:r>
              <a:rPr lang="ko-KR" altLang="en-US" dirty="0"/>
              <a:t>다음 줄에 출력할 행은 </a:t>
            </a:r>
            <a:r>
              <a:rPr lang="en-US" altLang="ko-KR" dirty="0"/>
              <a:t>Clear</a:t>
            </a:r>
            <a:r>
              <a:rPr lang="ko-KR" altLang="en-US" dirty="0"/>
              <a:t>를 지정하여 정상위치에 표시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D28E0-6CFA-4336-9833-95F4AA2980AA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494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461010" y="1230296"/>
            <a:ext cx="6142790" cy="4397408"/>
            <a:chOff x="1461010" y="980728"/>
            <a:chExt cx="6142790" cy="4397408"/>
          </a:xfrm>
        </p:grpSpPr>
        <p:pic>
          <p:nvPicPr>
            <p:cNvPr id="10241" name="_x95455560" descr="p19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1010" y="980728"/>
              <a:ext cx="6142790" cy="3960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2246405" y="5070359"/>
              <a:ext cx="4572000" cy="3077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</a:rPr>
                <a:t>총 </a:t>
              </a:r>
              <a:r>
                <a:rPr lang="en-US" altLang="ko-KR" sz="1400" dirty="0">
                  <a:solidFill>
                    <a:schemeClr val="bg1"/>
                  </a:solidFill>
                </a:rPr>
                <a:t>3</a:t>
              </a:r>
              <a:r>
                <a:rPr lang="ko-KR" altLang="en-US" sz="1400" dirty="0">
                  <a:solidFill>
                    <a:schemeClr val="bg1"/>
                  </a:solidFill>
                </a:rPr>
                <a:t>개의 행과 </a:t>
              </a:r>
              <a:r>
                <a:rPr lang="en-US" altLang="ko-KR" sz="1400" dirty="0">
                  <a:solidFill>
                    <a:schemeClr val="bg1"/>
                  </a:solidFill>
                </a:rPr>
                <a:t>2</a:t>
              </a:r>
              <a:r>
                <a:rPr lang="ko-KR" altLang="en-US" sz="1400" dirty="0">
                  <a:solidFill>
                    <a:schemeClr val="bg1"/>
                  </a:solidFill>
                </a:rPr>
                <a:t>번째 행은 </a:t>
              </a:r>
              <a:r>
                <a:rPr lang="en-US" altLang="ko-KR" sz="1400" dirty="0">
                  <a:solidFill>
                    <a:schemeClr val="bg1"/>
                  </a:solidFill>
                </a:rPr>
                <a:t>2</a:t>
              </a:r>
              <a:r>
                <a:rPr lang="ko-KR" altLang="en-US" sz="1400" dirty="0">
                  <a:solidFill>
                    <a:schemeClr val="bg1"/>
                  </a:solidFill>
                </a:rPr>
                <a:t>개의 열을 가지는 출력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684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475656" y="857767"/>
            <a:ext cx="6508235" cy="5142467"/>
            <a:chOff x="1475656" y="764704"/>
            <a:chExt cx="6508235" cy="5142467"/>
          </a:xfrm>
        </p:grpSpPr>
        <p:pic>
          <p:nvPicPr>
            <p:cNvPr id="11265" name="_x95455560" descr="p2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764704"/>
              <a:ext cx="6508235" cy="4608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669433" y="5383951"/>
              <a:ext cx="612068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</a:rPr>
                <a:t>화면이 좁아지면 알아서 다음 줄로 내려가므로 자동으로 열의 크기가 화면에 너비에 맞춰서 조절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1992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2488" y="515346"/>
            <a:ext cx="7949952" cy="38779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[</a:t>
            </a:r>
            <a:r>
              <a:rPr lang="ko-KR" altLang="en-US" dirty="0" err="1"/>
              <a:t>따라해</a:t>
            </a:r>
            <a:r>
              <a:rPr lang="ko-KR" altLang="en-US" dirty="0"/>
              <a:t> 보세요 </a:t>
            </a:r>
            <a:r>
              <a:rPr lang="en-US" altLang="ko-KR" dirty="0"/>
              <a:t>: </a:t>
            </a:r>
            <a:r>
              <a:rPr lang="ko-KR" altLang="en-US" dirty="0"/>
              <a:t>시작</a:t>
            </a:r>
            <a:r>
              <a:rPr lang="en-US" altLang="ko-KR" dirty="0"/>
              <a:t>] </a:t>
            </a:r>
            <a:r>
              <a:rPr lang="ko-KR" altLang="en-US" dirty="0"/>
              <a:t>가로</a:t>
            </a:r>
            <a:r>
              <a:rPr lang="en-US" altLang="ko-KR" dirty="0"/>
              <a:t>/</a:t>
            </a:r>
            <a:r>
              <a:rPr lang="ko-KR" altLang="en-US" dirty="0"/>
              <a:t>세로 모드 자동 정렬 </a:t>
            </a:r>
            <a:r>
              <a:rPr lang="en-US" altLang="ko-KR" dirty="0"/>
              <a:t>(ex07-04)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475656" y="1988840"/>
            <a:ext cx="6192688" cy="3879301"/>
            <a:chOff x="899592" y="1904194"/>
            <a:chExt cx="6192688" cy="3879301"/>
          </a:xfrm>
        </p:grpSpPr>
        <p:pic>
          <p:nvPicPr>
            <p:cNvPr id="5122" name="Picture 2" descr="C:\Users\andrew\Google 드라이브\04.개인Biz\09.웹앱개정\03장_08장\m07-07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1932669"/>
              <a:ext cx="3888432" cy="3850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3" name="Picture 3" descr="C:\Users\andrew\Google 드라이브\04.개인Biz\09.웹앱개정\03장_08장\m07-09.t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1904194"/>
              <a:ext cx="1800200" cy="3872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00441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231054" y="2963313"/>
            <a:ext cx="8539749" cy="104175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28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-125" baseline="0" dirty="0" smtClean="0">
                <a:ln w="3175">
                  <a:noFill/>
                </a:ln>
                <a:solidFill>
                  <a:srgbClr val="1D314E"/>
                </a:solidFill>
                <a:effectLst/>
                <a:latin typeface="나눔명조" pitchFamily="18" charset="-127"/>
                <a:ea typeface="나눔명조" pitchFamily="18" charset="-127"/>
                <a:cs typeface="Arial" charset="0"/>
              </a:defRPr>
            </a:lvl1pPr>
          </a:lstStyle>
          <a:p>
            <a:pPr algn="ctr"/>
            <a:r>
              <a:rPr lang="ko-KR" altLang="en-US" sz="4000" spc="-250" dirty="0" smtClean="0"/>
              <a:t>감사합니다</a:t>
            </a:r>
            <a:endParaRPr lang="ko-KR" altLang="en-US" sz="4000" spc="-250" dirty="0"/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0" y="6572944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나눔글꼴</a:t>
            </a: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6632311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7</a:t>
            </a:r>
            <a:r>
              <a:rPr lang="ko-KR" altLang="en-US"/>
              <a:t>장</a:t>
            </a:r>
            <a:r>
              <a:rPr lang="en-US" altLang="ko-KR"/>
              <a:t>. CSS3 </a:t>
            </a:r>
            <a:r>
              <a:rPr lang="ko-KR" altLang="en-US"/>
              <a:t>레이아웃 사용법 익히기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ko-KR"/>
              <a:t>01. Float </a:t>
            </a:r>
            <a:r>
              <a:rPr lang="ko-KR" altLang="en-US"/>
              <a:t>사용법</a:t>
            </a:r>
          </a:p>
          <a:p>
            <a:pPr lvl="0"/>
            <a:r>
              <a:rPr lang="en-US" altLang="ko-KR"/>
              <a:t>02. Clear </a:t>
            </a:r>
            <a:r>
              <a:rPr lang="ko-KR" altLang="en-US"/>
              <a:t>사용법</a:t>
            </a:r>
          </a:p>
          <a:p>
            <a:pPr lvl="0"/>
            <a:r>
              <a:rPr lang="en-US" altLang="ko-KR"/>
              <a:t>03. </a:t>
            </a:r>
            <a:r>
              <a:rPr lang="ko-KR" altLang="en-US"/>
              <a:t>여러 개의 열 레이아웃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458450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Float </a:t>
            </a:r>
            <a:r>
              <a:rPr lang="ko-KR" altLang="en-US"/>
              <a:t>사용법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 dirty="0"/>
              <a:t>① </a:t>
            </a:r>
            <a:r>
              <a:rPr lang="en-US" altLang="ko-KR" dirty="0"/>
              <a:t>Float</a:t>
            </a:r>
            <a:r>
              <a:rPr lang="ko-KR" altLang="en-US" dirty="0"/>
              <a:t>은 </a:t>
            </a:r>
            <a:r>
              <a:rPr lang="ko-KR" altLang="en-US" dirty="0" err="1"/>
              <a:t>엘리먼트의</a:t>
            </a:r>
            <a:r>
              <a:rPr lang="ko-KR" altLang="en-US" dirty="0"/>
              <a:t> </a:t>
            </a:r>
            <a:r>
              <a:rPr lang="en-US" altLang="ko-KR" dirty="0"/>
              <a:t>Box(</a:t>
            </a:r>
            <a:r>
              <a:rPr lang="ko-KR" altLang="en-US" dirty="0"/>
              <a:t>상자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en-US" altLang="ko-KR" dirty="0"/>
              <a:t>float(</a:t>
            </a:r>
            <a:r>
              <a:rPr lang="ko-KR" altLang="en-US" dirty="0"/>
              <a:t>떠올라 이동하기</a:t>
            </a:r>
            <a:r>
              <a:rPr lang="en-US" altLang="ko-KR" dirty="0"/>
              <a:t>)</a:t>
            </a:r>
            <a:r>
              <a:rPr lang="ko-KR" altLang="en-US" dirty="0"/>
              <a:t>을 할지 여부를 결정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.</a:t>
            </a:r>
            <a:r>
              <a:rPr lang="en-US" altLang="ko-KR" dirty="0" err="1"/>
              <a:t>float_style</a:t>
            </a:r>
            <a:r>
              <a:rPr lang="en-US" altLang="ko-KR" dirty="0"/>
              <a:t> { float: left; }</a:t>
            </a:r>
          </a:p>
          <a:p>
            <a:pPr lvl="0"/>
            <a:r>
              <a:rPr lang="ko-KR" altLang="en-US" dirty="0"/>
              <a:t>② </a:t>
            </a:r>
            <a:r>
              <a:rPr lang="en-US" altLang="ko-KR" dirty="0"/>
              <a:t>Float </a:t>
            </a:r>
            <a:r>
              <a:rPr lang="ko-KR" altLang="en-US" dirty="0"/>
              <a:t>이후에 오는 </a:t>
            </a:r>
            <a:r>
              <a:rPr lang="ko-KR" altLang="en-US" dirty="0" err="1"/>
              <a:t>엘리먼트는</a:t>
            </a:r>
            <a:r>
              <a:rPr lang="ko-KR" altLang="en-US" dirty="0"/>
              <a:t> 그 주변을 채워나가며 표시</a:t>
            </a:r>
          </a:p>
          <a:p>
            <a:pPr lvl="0"/>
            <a:r>
              <a:rPr lang="ko-KR" altLang="en-US" dirty="0"/>
              <a:t>③ 화면 크기에 따라 동적으로 변할 수 있는 레이아웃 작업에 많이 이용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403648" y="3815257"/>
            <a:ext cx="6336704" cy="923330"/>
          </a:xfrm>
          <a:prstGeom prst="rect">
            <a:avLst/>
          </a:prstGeom>
          <a:solidFill>
            <a:srgbClr val="00C7BD"/>
          </a:solidFill>
        </p:spPr>
        <p:txBody>
          <a:bodyPr wrap="square">
            <a:spAutoFit/>
          </a:bodyPr>
          <a:lstStyle/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b="1" dirty="0"/>
              <a:t>class="</a:t>
            </a:r>
            <a:r>
              <a:rPr lang="en-US" altLang="ko-KR" b="1" dirty="0" err="1"/>
              <a:t>float_style</a:t>
            </a:r>
            <a:r>
              <a:rPr lang="en-US" altLang="ko-KR" b="1" dirty="0"/>
              <a:t>"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="picture.png" alt="" </a:t>
            </a:r>
            <a:r>
              <a:rPr lang="en-US" altLang="ko-KR" dirty="0" smtClean="0"/>
              <a:t>/&gt;</a:t>
            </a:r>
          </a:p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D28E0-6CFA-4336-9833-95F4AA2980AA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8095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95455560" descr="p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111" y="1448780"/>
            <a:ext cx="6847778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829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3" name="_x95455480" descr="p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1002931"/>
            <a:ext cx="6264696" cy="485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653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[</a:t>
            </a:r>
            <a:r>
              <a:rPr lang="ko-KR" altLang="en-US"/>
              <a:t>따라해 보세요 </a:t>
            </a:r>
            <a:r>
              <a:rPr lang="en-US" altLang="ko-KR"/>
              <a:t>: </a:t>
            </a:r>
            <a:r>
              <a:rPr lang="ko-KR" altLang="en-US"/>
              <a:t>시작</a:t>
            </a:r>
            <a:r>
              <a:rPr lang="en-US" altLang="ko-KR"/>
              <a:t>] float</a:t>
            </a:r>
            <a:r>
              <a:rPr lang="ko-KR" altLang="en-US"/>
              <a:t>을 적용한 이미지 실습 </a:t>
            </a:r>
            <a:r>
              <a:rPr lang="en-US" altLang="ko-KR"/>
              <a:t>(ex07-01)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004374" y="1772816"/>
            <a:ext cx="7135252" cy="4104458"/>
            <a:chOff x="852783" y="1772816"/>
            <a:chExt cx="7135252" cy="4104458"/>
          </a:xfrm>
        </p:grpSpPr>
        <p:pic>
          <p:nvPicPr>
            <p:cNvPr id="1026" name="Picture 2" descr="C:\Users\andrew\Google 드라이브\04.개인Biz\09.웹앱개정\03장_08장\m07-01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783" y="2107003"/>
              <a:ext cx="3751506" cy="3436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andrew\Google 드라이브\04.개인Biz\09.웹앱개정\03장_08장\m07-0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1731" y="1772816"/>
              <a:ext cx="2736304" cy="4104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33819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02. Clear </a:t>
            </a:r>
            <a:r>
              <a:rPr lang="ko-KR" altLang="en-US"/>
              <a:t>사용법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① </a:t>
            </a:r>
            <a:r>
              <a:rPr lang="en-US" altLang="ko-KR"/>
              <a:t>Clear</a:t>
            </a:r>
            <a:r>
              <a:rPr lang="ko-KR" altLang="en-US"/>
              <a:t>는 </a:t>
            </a:r>
            <a:r>
              <a:rPr lang="en-US" altLang="ko-KR"/>
              <a:t>float </a:t>
            </a:r>
            <a:r>
              <a:rPr lang="ko-KR" altLang="en-US"/>
              <a:t>영향을 받는 엘리먼트를 강제로 취소시킬지 여부를 해당 방향으로 지정</a:t>
            </a:r>
          </a:p>
          <a:p>
            <a:pPr lvl="1"/>
            <a:r>
              <a:rPr lang="ko-KR" altLang="en-US"/>
              <a:t>예</a:t>
            </a:r>
            <a:r>
              <a:rPr lang="en-US" altLang="ko-KR"/>
              <a:t>) .clear_style { clear: both; }</a:t>
            </a:r>
          </a:p>
          <a:p>
            <a:pPr lvl="0"/>
            <a:r>
              <a:rPr lang="ko-KR" altLang="en-US"/>
              <a:t>② </a:t>
            </a:r>
            <a:r>
              <a:rPr lang="en-US" altLang="ko-KR"/>
              <a:t>float</a:t>
            </a:r>
            <a:r>
              <a:rPr lang="ko-KR" altLang="en-US"/>
              <a:t>과 </a:t>
            </a:r>
            <a:r>
              <a:rPr lang="en-US" altLang="ko-KR"/>
              <a:t>clear</a:t>
            </a:r>
            <a:r>
              <a:rPr lang="ko-KR" altLang="en-US"/>
              <a:t>는 둘 사이가 아주 긴밀해서 한 쌍으로 사용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95455480" descr="p0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406" y="3356992"/>
            <a:ext cx="6285188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D28E0-6CFA-4336-9833-95F4AA2980AA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687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[</a:t>
            </a:r>
            <a:r>
              <a:rPr lang="ko-KR" altLang="en-US"/>
              <a:t>따라해 보세요 </a:t>
            </a:r>
            <a:r>
              <a:rPr lang="en-US" altLang="ko-KR"/>
              <a:t>: </a:t>
            </a:r>
            <a:r>
              <a:rPr lang="ko-KR" altLang="en-US"/>
              <a:t>시작</a:t>
            </a:r>
            <a:r>
              <a:rPr lang="en-US" altLang="ko-KR"/>
              <a:t>] clear </a:t>
            </a:r>
            <a:r>
              <a:rPr lang="ko-KR" altLang="en-US"/>
              <a:t>사용법 실습 </a:t>
            </a:r>
            <a:r>
              <a:rPr lang="en-US" altLang="ko-KR"/>
              <a:t>(ex07-02)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702845" y="1700808"/>
            <a:ext cx="7738310" cy="4428493"/>
            <a:chOff x="578106" y="1818995"/>
            <a:chExt cx="7738310" cy="4428493"/>
          </a:xfrm>
        </p:grpSpPr>
        <p:pic>
          <p:nvPicPr>
            <p:cNvPr id="2050" name="Picture 2" descr="C:\Users\andrew\Google 드라이브\04.개인Biz\09.웹앱개정\03장_08장\m07-03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106" y="1818995"/>
              <a:ext cx="4471740" cy="4428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andrew\Google 드라이브\04.개인Biz\09.웹앱개정\03장_08장\m07-04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8" y="1818996"/>
              <a:ext cx="2952328" cy="4428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450328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세로</a:t>
            </a:r>
            <a:r>
              <a:rPr lang="en-US" altLang="ko-KR" dirty="0"/>
              <a:t>/</a:t>
            </a:r>
            <a:r>
              <a:rPr lang="ko-KR" altLang="en-US" dirty="0"/>
              <a:t>가로 모드에 맞추어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배치 변경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7B8F-DEDB-4942-838C-C31E833B84C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4294967295"/>
          </p:nvPr>
        </p:nvSpPr>
        <p:spPr>
          <a:xfrm>
            <a:off x="539750" y="1600200"/>
            <a:ext cx="8064500" cy="984250"/>
          </a:xfrm>
        </p:spPr>
        <p:txBody>
          <a:bodyPr/>
          <a:lstStyle/>
          <a:p>
            <a:pPr indent="0"/>
            <a:r>
              <a:rPr lang="ko-KR" altLang="en-US" dirty="0"/>
              <a:t>화면 크기에 따라 물 흘러가듯이 자동으로 배치가 되고 싶을 때 </a:t>
            </a:r>
            <a:r>
              <a:rPr lang="en-US" altLang="ko-KR" dirty="0" smtClean="0"/>
              <a:t>float, clear </a:t>
            </a:r>
            <a:r>
              <a:rPr lang="ko-KR" altLang="en-US" dirty="0" smtClean="0"/>
              <a:t>사용됨</a:t>
            </a:r>
            <a:endParaRPr lang="ko-KR" altLang="en-US" dirty="0"/>
          </a:p>
          <a:p>
            <a:pPr indent="0"/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069521" y="2500067"/>
            <a:ext cx="7004958" cy="3593229"/>
            <a:chOff x="1259632" y="2467587"/>
            <a:chExt cx="7004958" cy="3593229"/>
          </a:xfrm>
        </p:grpSpPr>
        <p:pic>
          <p:nvPicPr>
            <p:cNvPr id="3075" name="Picture 3" descr="C:\Users\andrew\Google 드라이브\04.개인Biz\09.웹앱개정\03장_08장\m07-05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467587"/>
              <a:ext cx="2843547" cy="3585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C:\Users\andrew\Google 드라이브\04.개인Biz\09.웹앱개정\03장_08장\m07-05-2.t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8" y="2475249"/>
              <a:ext cx="3620582" cy="3585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4632616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ilverlight">
  <a:themeElements>
    <a:clrScheme name="Custom 10">
      <a:dk1>
        <a:srgbClr val="000000"/>
      </a:dk1>
      <a:lt1>
        <a:srgbClr val="FFFFFF"/>
      </a:lt1>
      <a:dk2>
        <a:srgbClr val="125CA7"/>
      </a:dk2>
      <a:lt2>
        <a:srgbClr val="E5F1F7"/>
      </a:lt2>
      <a:accent1>
        <a:srgbClr val="BFE7F7"/>
      </a:accent1>
      <a:accent2>
        <a:srgbClr val="54B0E2"/>
      </a:accent2>
      <a:accent3>
        <a:srgbClr val="E8E8E2"/>
      </a:accent3>
      <a:accent4>
        <a:srgbClr val="C7C7BD"/>
      </a:accent4>
      <a:accent5>
        <a:srgbClr val="817C77"/>
      </a:accent5>
      <a:accent6>
        <a:srgbClr val="F47E3F"/>
      </a:accent6>
      <a:hlink>
        <a:srgbClr val="54B0E2"/>
      </a:hlink>
      <a:folHlink>
        <a:srgbClr val="F47E3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109728" tIns="54864" rIns="109728" bIns="54864" numCol="1" rtlCol="0" anchor="ctr" anchorCtr="0" compatLnSpc="1">
        <a:prstTxWarp prst="textNoShape">
          <a:avLst/>
        </a:prstTxWarp>
      </a:bodyPr>
      <a:lstStyle>
        <a:defPPr marL="0" marR="0" indent="0" algn="ctr" defTabSz="10969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0" i="0" u="none" strike="noStrike" cap="none" normalizeH="0" baseline="0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Silverlight</Template>
  <TotalTime>11604</TotalTime>
  <Words>310</Words>
  <Application>Microsoft Office PowerPoint</Application>
  <PresentationFormat>화면 슬라이드 쇼(4:3)</PresentationFormat>
  <Paragraphs>48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굴림</vt:lpstr>
      <vt:lpstr>Arial</vt:lpstr>
      <vt:lpstr>Segoe</vt:lpstr>
      <vt:lpstr>나눔명조</vt:lpstr>
      <vt:lpstr>맑은 고딕</vt:lpstr>
      <vt:lpstr>나눔고딕</vt:lpstr>
      <vt:lpstr>Silverlight</vt:lpstr>
      <vt:lpstr>첫째마당 HTML5와 CSS3 기본기 익히기</vt:lpstr>
      <vt:lpstr>7장. CSS3 레이아웃 사용법 익히기</vt:lpstr>
      <vt:lpstr>01. Float 사용법</vt:lpstr>
      <vt:lpstr>PowerPoint 프레젠테이션</vt:lpstr>
      <vt:lpstr>PowerPoint 프레젠테이션</vt:lpstr>
      <vt:lpstr>[따라해 보세요 : 시작] float을 적용한 이미지 실습 (ex07-01)</vt:lpstr>
      <vt:lpstr>02. Clear 사용법</vt:lpstr>
      <vt:lpstr>[따라해 보세요 : 시작] clear 사용법 실습 (ex07-02)</vt:lpstr>
      <vt:lpstr>세로/가로 모드에 맞추어 화면 UI 배치 변경</vt:lpstr>
      <vt:lpstr>[따라해 보세요 : 시작] 세로/가로 모드에 맞추어 화면을 나타내는 방법 (ex07-03)</vt:lpstr>
      <vt:lpstr>03. 여러 개의 열 레이아웃 만들기</vt:lpstr>
      <vt:lpstr>PowerPoint 프레젠테이션</vt:lpstr>
      <vt:lpstr>PowerPoint 프레젠테이션</vt:lpstr>
      <vt:lpstr>[따라해 보세요 : 시작] 가로/세로 모드 자동 정렬 (ex07-04)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terrymobile</dc:creator>
  <cp:lastModifiedBy>yoonbar</cp:lastModifiedBy>
  <cp:revision>956</cp:revision>
  <dcterms:created xsi:type="dcterms:W3CDTF">2007-08-18T08:30:58Z</dcterms:created>
  <dcterms:modified xsi:type="dcterms:W3CDTF">2015-06-28T16:52:30Z</dcterms:modified>
</cp:coreProperties>
</file>